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82" r:id="rId4"/>
    <p:sldId id="283" r:id="rId5"/>
    <p:sldId id="284" r:id="rId6"/>
    <p:sldId id="257" r:id="rId7"/>
    <p:sldId id="258" r:id="rId8"/>
    <p:sldId id="259" r:id="rId9"/>
    <p:sldId id="260" r:id="rId10"/>
    <p:sldId id="263" r:id="rId11"/>
    <p:sldId id="264" r:id="rId12"/>
    <p:sldId id="262" r:id="rId13"/>
    <p:sldId id="267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75" r:id="rId26"/>
    <p:sldId id="279" r:id="rId27"/>
    <p:sldId id="280" r:id="rId28"/>
    <p:sldId id="261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-1382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067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386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150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4043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7351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773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64677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985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97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334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7240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86768-E076-402B-914E-86454A3B4AE1}" type="datetimeFigureOut">
              <a:rPr lang="ko-KR" altLang="en-US" smtClean="0"/>
              <a:pPr/>
              <a:t>2019-01-26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F68A3-756F-4FA9-BD3C-1AE6922B5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26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0502" y="1339992"/>
            <a:ext cx="69011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r>
              <a:rPr lang="en-US" altLang="ko-KR" sz="2800" b="1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Gain </a:t>
            </a:r>
            <a:r>
              <a:rPr lang="en-US" altLang="ko-KR" sz="2800" b="1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Tuning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2800" b="1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ased on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Gaussian Process Global Optimization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(= Bayesian Optimization)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39516" y="4846403"/>
            <a:ext cx="5951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https://is.tuebingen.mpg.de/publications/marco_icra_2016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2323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99069" y="1862678"/>
            <a:ext cx="6707073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uncertainty over the objective function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J is represented by a probability measure p(J), typically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Gaussian process (GP) 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79394" y="906576"/>
            <a:ext cx="6832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LQR TUNING WITH ENTROPY SEARCH</a:t>
            </a:r>
            <a:endParaRPr lang="ko-KR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2587" y="3167594"/>
            <a:ext cx="7272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prior knowledge about the cost function J as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GP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4123" y="3875011"/>
            <a:ext cx="3256765" cy="5112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직사각형 7"/>
              <p:cNvSpPr/>
              <p:nvPr/>
            </p:nvSpPr>
            <p:spPr>
              <a:xfrm>
                <a:off x="1479394" y="4472510"/>
                <a:ext cx="6426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0" i="0" u="none" strike="noStrike" baseline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with mean function </a:t>
                </a:r>
                <a14:m>
                  <m:oMath xmlns:m="http://schemas.openxmlformats.org/officeDocument/2006/math">
                    <m:r>
                      <a:rPr lang="ko-KR" altLang="en-US" b="0" i="1" u="none" strike="noStrike" baseline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u="none" strike="noStrike" baseline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i="0" u="none" strike="noStrike" baseline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covariance function </a:t>
                </a:r>
                <a14:m>
                  <m:oMath xmlns:m="http://schemas.openxmlformats.org/officeDocument/2006/math">
                    <m:r>
                      <a:rPr lang="en-US" altLang="ko-KR" b="0" i="1" u="none" strike="noStrike" baseline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u="none" strike="noStrike" baseline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u="none" strike="noStrike" baseline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u="none" strike="noStrike" baseline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b="0" i="1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i="0" u="none" strike="noStrike" baseline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94" y="4472510"/>
                <a:ext cx="6426748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854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1479393" y="5131095"/>
            <a:ext cx="6189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squared exponential (SE) covariance function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0264" y="5641676"/>
            <a:ext cx="5250012" cy="8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71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02588" y="1794621"/>
            <a:ext cx="6961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noisy evaluations of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cost function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can be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modeled as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7619" y="2562045"/>
            <a:ext cx="2085463" cy="5692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직사각형 5"/>
              <p:cNvSpPr/>
              <p:nvPr/>
            </p:nvSpPr>
            <p:spPr>
              <a:xfrm>
                <a:off x="1302588" y="3622467"/>
                <a:ext cx="7168552" cy="1760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0" i="0" u="none" strike="noStrike" baseline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Conditioning the GP</a:t>
                </a:r>
                <a:r>
                  <a:rPr lang="en-US" altLang="ko-KR" b="0" i="0" u="none" strike="noStrike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b="0" i="0" u="none" strike="noStrike" baseline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on the data</a:t>
                </a:r>
                <a:r>
                  <a:rPr lang="en-US" altLang="ko-KR" b="0" i="0" u="none" strike="noStrike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b="0" i="1" u="none" strike="noStrik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u="none" strike="noStrike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u="none" strike="noStrike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ko-KR" b="0" i="1" u="none" strike="noStrike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altLang="ko-KR" b="0" i="0" u="none" strike="noStrike" baseline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then yields another GP with posterior</a:t>
                </a:r>
                <a:r>
                  <a:rPr lang="en-US" altLang="ko-KR" b="0" i="0" u="none" strike="noStrike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b="0" i="0" u="none" strike="noStrike" baseline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b="0" i="1" u="none" strike="noStrike" baseline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altLang="ko-KR" b="0" i="0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u="none" strike="noStrike" baseline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ko-KR" b="0" i="1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i="0" u="none" strike="noStrike" baseline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a posterior variance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u="none" strike="noStrike" baseline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ko-KR" b="0" i="0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ko-KR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i="0" u="none" strike="noStrike" baseline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shape of the mean is 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adjusted to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fit the data points, and 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uncertainty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(standard 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deviation) is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reduced around the evaluations points.</a:t>
                </a:r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88" y="3622467"/>
                <a:ext cx="7168552" cy="1760418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765" t="-1730" b="-44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1401756" y="906576"/>
            <a:ext cx="6832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LQR TUNING WITH ENTROPY SEARCH</a:t>
            </a:r>
            <a:endParaRPr lang="ko-KR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91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1756" y="906576"/>
            <a:ext cx="6832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LQR TUNING WITH ENTROPY SEARCH</a:t>
            </a:r>
            <a:endParaRPr lang="ko-KR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1652" y="1828649"/>
            <a:ext cx="7927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ES is one out of several popular formulations of Bayesian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836763" y="2596834"/>
                <a:ext cx="8117456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Aims to </a:t>
                </a:r>
                <a:r>
                  <a:rPr lang="en-US" altLang="ko-KR" b="1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reduce the uncertainty in the location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𝑠𝑒𝑙𝑒𝑐𝑡𝑖𝑛𝑔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expected to cause </a:t>
                </a:r>
                <a:r>
                  <a:rPr lang="en-US" altLang="ko-KR" b="1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largest reduction in entropy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 uncertainty)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of distribution, J(</a:t>
                </a:r>
                <a:r>
                  <a:rPr lang="el-GR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63" y="2596834"/>
                <a:ext cx="8117456" cy="13388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601" b="-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43306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7156" y="1466491"/>
            <a:ext cx="4106173" cy="1824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Bayesian Optimization</a:t>
            </a:r>
            <a:endParaRPr lang="ko-KR" alt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52755" y="3925344"/>
            <a:ext cx="62972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9122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Optimization and How to Scale It </a:t>
            </a:r>
            <a:r>
              <a:rPr lang="en-US" altLang="ko-KR" sz="2000" dirty="0" smtClean="0">
                <a:solidFill>
                  <a:srgbClr val="9122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</a:p>
          <a:p>
            <a:pPr algn="ctr"/>
            <a:endParaRPr lang="en-US" altLang="ko-KR" sz="2000" dirty="0">
              <a:solidFill>
                <a:srgbClr val="9122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Zi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Wang</a:t>
            </a:r>
          </a:p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CS Colloquium, US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15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802" y="621102"/>
            <a:ext cx="8425614" cy="59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84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9111" y="474453"/>
            <a:ext cx="8571452" cy="60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748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570" y="588367"/>
            <a:ext cx="8425999" cy="58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486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691" y="570355"/>
            <a:ext cx="8572386" cy="58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168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0109" y="451133"/>
            <a:ext cx="8585098" cy="586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89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934" y="418880"/>
            <a:ext cx="8433646" cy="59717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8822" y="3605841"/>
            <a:ext cx="11251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argmin</a:t>
            </a:r>
            <a:endParaRPr lang="ko-KR" altLang="en-US" sz="240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203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6767" y="1858308"/>
            <a:ext cx="6793768" cy="374503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892406" y="5627404"/>
            <a:ext cx="3427993" cy="708832"/>
            <a:chOff x="4961697" y="5476308"/>
            <a:chExt cx="3427993" cy="70883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0101" y="5476308"/>
              <a:ext cx="3169589" cy="70883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961697" y="5666399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J</a:t>
              </a:r>
              <a:endParaRPr lang="ko-KR" altLang="en-US" i="1">
                <a:latin typeface="Cambria Math" panose="02040503050406030204" pitchFamily="18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/>
          <a:srcRect l="7470" t="45899" r="21805" b="4624"/>
          <a:stretch/>
        </p:blipFill>
        <p:spPr>
          <a:xfrm>
            <a:off x="6586769" y="4683288"/>
            <a:ext cx="1846053" cy="41406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403030" y="5583389"/>
            <a:ext cx="3242104" cy="851343"/>
            <a:chOff x="1359898" y="5497038"/>
            <a:chExt cx="3242104" cy="8513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9898" y="5497038"/>
              <a:ext cx="2507414" cy="45328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975449" y="6035731"/>
                  <a:ext cx="2626553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dirty="0" smtClean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449" y="6035731"/>
                  <a:ext cx="2626553" cy="312650"/>
                </a:xfrm>
                <a:prstGeom prst="rect">
                  <a:avLst/>
                </a:prstGeom>
                <a:blipFill rotWithShape="0">
                  <a:blip r:embed="rId6" cstate="print"/>
                  <a:stretch>
                    <a:fillRect l="-5336" t="-17308" r="-3248" b="-40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/>
          <p:cNvSpPr txBox="1"/>
          <p:nvPr/>
        </p:nvSpPr>
        <p:spPr>
          <a:xfrm>
            <a:off x="1725092" y="676063"/>
            <a:ext cx="556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simple PD control example  </a:t>
            </a:r>
            <a:endParaRPr lang="ko-KR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7538" y="1352323"/>
            <a:ext cx="5779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Global optimal gains, </a:t>
            </a:r>
            <a:r>
              <a:rPr lang="el-GR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to get a minimum cost J ?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/>
          <a:srcRect b="47778"/>
          <a:stretch/>
        </p:blipFill>
        <p:spPr>
          <a:xfrm>
            <a:off x="3795932" y="4896587"/>
            <a:ext cx="2610199" cy="43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723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b="39364"/>
          <a:stretch/>
        </p:blipFill>
        <p:spPr>
          <a:xfrm>
            <a:off x="202376" y="543463"/>
            <a:ext cx="8666118" cy="35282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2061713" y="4214004"/>
                <a:ext cx="40510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713" y="4214004"/>
                <a:ext cx="405104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0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1199070" y="4787660"/>
                <a:ext cx="73669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Information gain, </a:t>
                </a:r>
                <a:r>
                  <a:rPr lang="en-US" altLang="ko-KR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: Mutual information for an observed data</a:t>
                </a:r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 Reduction of uncertainty in the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ko-KR" alt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by selecting points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that are expected to cause the largest reduction in entropy of distribution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70" y="4787660"/>
                <a:ext cx="7366959" cy="175432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745" b="-1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0179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b="87843"/>
          <a:stretch/>
        </p:blipFill>
        <p:spPr>
          <a:xfrm>
            <a:off x="202376" y="543463"/>
            <a:ext cx="8666118" cy="7073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0298" y="1849828"/>
            <a:ext cx="4440785" cy="7874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222" y="3416872"/>
            <a:ext cx="8116919" cy="9374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958" y="2875012"/>
            <a:ext cx="384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Probability of Improvement</a:t>
            </a:r>
            <a:endParaRPr lang="ko-KR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2713311" y="4592074"/>
                <a:ext cx="3286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240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𝑏𝑒𝑠𝑡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311" y="4592074"/>
                <a:ext cx="3286349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2917856" y="5368635"/>
                <a:ext cx="2722477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2000" i="1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erf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856" y="5368635"/>
                <a:ext cx="2722477" cy="691536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713311" y="6190401"/>
            <a:ext cx="343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: Gaussian Cumulative Density </a:t>
            </a:r>
            <a:r>
              <a:rPr lang="en-US" altLang="ko-KR" dirty="0" err="1" smtClean="0"/>
              <a:t>Ft’n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357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553882"/>
            <a:ext cx="9144000" cy="41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72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61382"/>
            <a:ext cx="9062405" cy="40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9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03" y="1466490"/>
            <a:ext cx="9120397" cy="40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41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19073"/>
            <a:ext cx="9144000" cy="4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669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749" y="1466491"/>
            <a:ext cx="9039251" cy="40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10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30393"/>
            <a:ext cx="9097555" cy="40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471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0287" y="506360"/>
            <a:ext cx="5369638" cy="45124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76708" y="4942782"/>
            <a:ext cx="71081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Evolution of an example Gaussian process for three successive</a:t>
            </a:r>
          </a:p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 evaluations (orange dots)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Approximated probability distribution over the location of the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minimum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green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9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5092" y="676063"/>
            <a:ext cx="556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simple PD control example  </a:t>
            </a:r>
            <a:endParaRPr lang="ko-KR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6859" y="1446966"/>
            <a:ext cx="4344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Procedure of Bayesian Optimization 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170" y="4832772"/>
            <a:ext cx="4380816" cy="15024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673" y="2634843"/>
            <a:ext cx="4301702" cy="14531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0147" y="2265511"/>
            <a:ext cx="4027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1. GP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prior before observing any data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9762" y="4585089"/>
            <a:ext cx="4566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2. GP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posterior, after five noisy evaluations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96529" y="2311677"/>
            <a:ext cx="4227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3. The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next parameters </a:t>
            </a:r>
            <a:r>
              <a:rPr lang="el-GR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next 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chosen at the maximum of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Acquisition function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05814" y="3112157"/>
            <a:ext cx="4318460" cy="2471830"/>
            <a:chOff x="4705814" y="3112157"/>
            <a:chExt cx="4318460" cy="247183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5814" y="3112157"/>
              <a:ext cx="4318460" cy="2471830"/>
            </a:xfrm>
            <a:prstGeom prst="rect">
              <a:avLst/>
            </a:prstGeom>
          </p:spPr>
        </p:pic>
        <p:cxnSp>
          <p:nvCxnSpPr>
            <p:cNvPr id="13" name="직선 화살표 연결선 12"/>
            <p:cNvCxnSpPr/>
            <p:nvPr/>
          </p:nvCxnSpPr>
          <p:spPr>
            <a:xfrm flipV="1">
              <a:off x="7289131" y="4157932"/>
              <a:ext cx="0" cy="5089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5516429" y="5688871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Repeat until you can find 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 globally optimal </a:t>
            </a:r>
            <a:r>
              <a:rPr lang="el-GR" altLang="ko-KR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742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934" y="418880"/>
            <a:ext cx="8433646" cy="59717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38822" y="3605841"/>
            <a:ext cx="11251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argmin</a:t>
            </a:r>
            <a:endParaRPr lang="ko-KR" altLang="en-US" sz="2400">
              <a:latin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992" y="447750"/>
            <a:ext cx="414248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Acquisition function</a:t>
            </a:r>
            <a:endParaRPr lang="ko-KR" alt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4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b="39364"/>
          <a:stretch/>
        </p:blipFill>
        <p:spPr>
          <a:xfrm>
            <a:off x="202376" y="543463"/>
            <a:ext cx="8666118" cy="35282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2061713" y="4214004"/>
                <a:ext cx="40510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713" y="4214004"/>
                <a:ext cx="405104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0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1199070" y="4787660"/>
                <a:ext cx="73669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Information gain, </a:t>
                </a:r>
                <a:r>
                  <a:rPr lang="en-US" altLang="ko-KR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: Mutual information for an observed data</a:t>
                </a:r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 Reduction of uncertainty in the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ko-KR" alt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by selecting points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that are expected to cause the largest reduction in entropy of distribution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70" y="4787660"/>
                <a:ext cx="7366959" cy="175432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745" b="-1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02376" y="628905"/>
            <a:ext cx="83551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Acquisition function and Entropy Search</a:t>
            </a:r>
            <a:endParaRPr lang="ko-KR" alt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36165" y="744191"/>
            <a:ext cx="4237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Control design problem</a:t>
            </a:r>
            <a:endParaRPr lang="ko-KR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4397" y="1549743"/>
            <a:ext cx="75481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propose the use of </a:t>
            </a:r>
            <a:r>
              <a:rPr lang="en-US" altLang="ko-KR" b="1" i="0" u="none" strike="noStrike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 Search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recent algorithm for global Bayesian optimization,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as the minimizer for the LQR tuning problem. </a:t>
            </a:r>
          </a:p>
          <a:p>
            <a:pPr>
              <a:lnSpc>
                <a:spcPct val="150000"/>
              </a:lnSpc>
            </a:pP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ES employs a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i="0" u="none" strike="noStrike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process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(GP) as a non-parametric model capturing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knowledge about the unknown cost function. 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4785" y="3821350"/>
            <a:ext cx="6952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 a system that follows a discrete-time nonlinear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dynamic model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4792" y="4711308"/>
            <a:ext cx="3774555" cy="6420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74785" y="5494875"/>
            <a:ext cx="7185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system states </a:t>
            </a:r>
            <a:r>
              <a:rPr lang="en-US" altLang="ko-KR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ko-KR" sz="800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, control input </a:t>
            </a:r>
            <a:r>
              <a:rPr lang="en-US" altLang="ko-KR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ko-KR" sz="800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, and zero-mean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process noise </a:t>
            </a:r>
            <a:r>
              <a:rPr lang="en-US" altLang="ko-KR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ko-KR" sz="800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ko-KR" sz="800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at time instant k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153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61049" y="1362345"/>
            <a:ext cx="71944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common way to measure the performance of a control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system is through a quadratic cost function such as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0657" y="2518912"/>
            <a:ext cx="4598946" cy="936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16325" y="3735623"/>
            <a:ext cx="7289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cost captures a trade-off between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control performance (keeping </a:t>
            </a:r>
            <a:r>
              <a:rPr lang="en-US" altLang="ko-KR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ko-KR" sz="800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ko-KR" sz="800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small) and control effort(keeping </a:t>
            </a:r>
            <a:r>
              <a:rPr lang="en-US" altLang="ko-KR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ko-KR" sz="800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ko-KR" sz="800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small)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16325" y="4662576"/>
            <a:ext cx="7039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Nonlinear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control design problem is intractable in general.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16324" y="5115789"/>
            <a:ext cx="6556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linear model is often sufficient for control design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4369" y="5749720"/>
            <a:ext cx="3954674" cy="58278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36165" y="744191"/>
            <a:ext cx="4237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Control design problem</a:t>
            </a:r>
            <a:endParaRPr lang="ko-KR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601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50554" y="1450040"/>
            <a:ext cx="377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Linear Quadratic Regulator (LQR)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3983" y="2242868"/>
            <a:ext cx="1382961" cy="3815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50554" y="2758871"/>
            <a:ext cx="704454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static gain matrix F can readily be computed by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solving the discrete-time infinite-horizon LQR problem for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nominal model (A</a:t>
            </a:r>
            <a:r>
              <a:rPr lang="en-US" altLang="ko-KR" sz="800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800" b="0" i="0" u="none" strike="noStrike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) and the weights (Q,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R).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5806" y="4335640"/>
            <a:ext cx="2976751" cy="4222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88370" y="682289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LQR tuning problem</a:t>
            </a:r>
            <a:endParaRPr lang="ko-KR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50554" y="4917512"/>
            <a:ext cx="6770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goal of the automatic LQR tuning is to vary the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 </a:t>
            </a:r>
            <a:r>
              <a:rPr lang="el-GR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 such as to minimize the cost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1185" y="5911354"/>
            <a:ext cx="1486213" cy="4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4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38054" y="820311"/>
            <a:ext cx="3876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Optimization problem</a:t>
            </a:r>
            <a:endParaRPr lang="ko-KR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7025" y="1863306"/>
            <a:ext cx="3530508" cy="60370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00664" y="2802122"/>
            <a:ext cx="6832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approximate</a:t>
            </a:r>
            <a:r>
              <a:rPr lang="en-US" altLang="ko-KR" b="0" i="0" u="none" strike="noStrike" dirty="0" smtClean="0">
                <a:latin typeface="Arial" panose="020B0604020202020204" pitchFamily="34" charset="0"/>
                <a:cs typeface="Arial" panose="020B0604020202020204" pitchFamily="34" charset="0"/>
              </a:rPr>
              <a:t> one of </a:t>
            </a:r>
            <a:r>
              <a:rPr lang="en-US" altLang="ko-KR" b="0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quadratic cost function</a:t>
            </a:r>
            <a:endParaRPr lang="ko-K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8054" y="3506563"/>
            <a:ext cx="3773897" cy="102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18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</TotalTime>
  <Words>419</Words>
  <Application>Microsoft Office PowerPoint</Application>
  <PresentationFormat>화면 슬라이드 쇼(4:3)</PresentationFormat>
  <Paragraphs>65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tgjeon</dc:creator>
  <cp:lastModifiedBy>HB KIM</cp:lastModifiedBy>
  <cp:revision>44</cp:revision>
  <dcterms:created xsi:type="dcterms:W3CDTF">2019-01-04T05:33:15Z</dcterms:created>
  <dcterms:modified xsi:type="dcterms:W3CDTF">2019-01-26T05:22:11Z</dcterms:modified>
</cp:coreProperties>
</file>